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3" r:id="rId2"/>
    <p:sldId id="256" r:id="rId3"/>
    <p:sldId id="294" r:id="rId4"/>
    <p:sldId id="287" r:id="rId5"/>
    <p:sldId id="257" r:id="rId6"/>
    <p:sldId id="271" r:id="rId7"/>
    <p:sldId id="258" r:id="rId8"/>
    <p:sldId id="260" r:id="rId9"/>
    <p:sldId id="259" r:id="rId10"/>
    <p:sldId id="285" r:id="rId11"/>
    <p:sldId id="265" r:id="rId12"/>
    <p:sldId id="267" r:id="rId13"/>
    <p:sldId id="281" r:id="rId14"/>
    <p:sldId id="261" r:id="rId15"/>
    <p:sldId id="263" r:id="rId16"/>
    <p:sldId id="262" r:id="rId17"/>
    <p:sldId id="288" r:id="rId18"/>
    <p:sldId id="268" r:id="rId19"/>
    <p:sldId id="289" r:id="rId20"/>
    <p:sldId id="272" r:id="rId21"/>
    <p:sldId id="275" r:id="rId22"/>
    <p:sldId id="274" r:id="rId23"/>
    <p:sldId id="276" r:id="rId24"/>
    <p:sldId id="270" r:id="rId25"/>
    <p:sldId id="286" r:id="rId26"/>
    <p:sldId id="266" r:id="rId27"/>
    <p:sldId id="290" r:id="rId28"/>
    <p:sldId id="282" r:id="rId29"/>
    <p:sldId id="280" r:id="rId30"/>
    <p:sldId id="291" r:id="rId31"/>
    <p:sldId id="29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92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2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A3039-A26C-5B48-A0BA-2CBECB21565F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5F669-9109-B44E-81DF-C763C8323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1E32-405D-6743-9297-557D5C62829A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2E36B-9555-EB41-BAAE-7654037F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6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E36B-9555-EB41-BAAE-7654037F33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1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2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0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8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3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6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8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0263-CA69-C042-A348-EF7431F9C6B8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C796-6C3C-D444-8E27-AA1D981B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eneehoekstra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ptherapy.co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neehoekstra.co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neehoekstra.co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077" y="422499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146" y="6164995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175" y="685800"/>
            <a:ext cx="63626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CE credit for this </a:t>
            </a:r>
          </a:p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7154" y="2286000"/>
            <a:ext cx="539442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40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have your </a:t>
            </a:r>
          </a:p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attendance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tracked.</a:t>
            </a:r>
            <a:endParaRPr lang="en-US" sz="40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38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FAP: Group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in-session behaviors that indicate problems outside of session</a:t>
            </a:r>
          </a:p>
          <a:p>
            <a:r>
              <a:rPr lang="en-US" dirty="0" smtClean="0"/>
              <a:t>Evoke behaviors to occur in group</a:t>
            </a:r>
          </a:p>
          <a:p>
            <a:r>
              <a:rPr lang="en-US" dirty="0" smtClean="0"/>
              <a:t>Increase the probability that improvements occur by attending and reinforcing them</a:t>
            </a:r>
          </a:p>
          <a:p>
            <a:r>
              <a:rPr lang="en-US" dirty="0" smtClean="0"/>
              <a:t>Be aware of the impact of our behaviors</a:t>
            </a:r>
          </a:p>
          <a:p>
            <a:r>
              <a:rPr lang="en-US" dirty="0" smtClean="0"/>
              <a:t>Generalize and interpret functional relationships among client behaviors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8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Unsettled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Non-cohesive/ too diverse</a:t>
            </a:r>
          </a:p>
          <a:p>
            <a:r>
              <a:rPr lang="en-US" sz="4000" dirty="0" smtClean="0"/>
              <a:t>High degree of leadership involvement to prevent conflict</a:t>
            </a:r>
          </a:p>
          <a:p>
            <a:r>
              <a:rPr lang="en-US" sz="4000" dirty="0" smtClean="0"/>
              <a:t>Highly anxious/ shut down  </a:t>
            </a:r>
          </a:p>
          <a:p>
            <a:r>
              <a:rPr lang="en-US" sz="4000" dirty="0" smtClean="0"/>
              <a:t>Open door/ too much transition (i.e., inpatient units)</a:t>
            </a:r>
          </a:p>
        </p:txBody>
      </p:sp>
    </p:spTree>
    <p:extLst>
      <p:ext uri="{BB962C8B-B14F-4D97-AF65-F5344CB8AC3E}">
        <p14:creationId xmlns:p14="http://schemas.microsoft.com/office/powerpoint/2010/main" val="325311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DBT Groups </a:t>
            </a:r>
            <a:r>
              <a:rPr lang="en-US" dirty="0"/>
              <a:t>R</a:t>
            </a:r>
            <a:r>
              <a:rPr lang="en-US" dirty="0" smtClean="0"/>
              <a:t>eady </a:t>
            </a:r>
            <a:r>
              <a:rPr lang="en-US" dirty="0"/>
              <a:t>F</a:t>
            </a:r>
            <a:r>
              <a:rPr lang="en-US" dirty="0" smtClean="0"/>
              <a:t>or More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DBT skills are repetitive/ rote</a:t>
            </a:r>
          </a:p>
          <a:p>
            <a:r>
              <a:rPr lang="en-US" sz="4000" dirty="0" smtClean="0"/>
              <a:t>Members have benefitted from DBT but need something different</a:t>
            </a:r>
          </a:p>
          <a:p>
            <a:r>
              <a:rPr lang="en-US" sz="4000" dirty="0" smtClean="0"/>
              <a:t>They are ready to make changes but group leaders don</a:t>
            </a:r>
            <a:r>
              <a:rPr lang="fr-FR" sz="4000" dirty="0" smtClean="0"/>
              <a:t>’</a:t>
            </a:r>
            <a:r>
              <a:rPr lang="en-US" sz="4000" dirty="0" smtClean="0"/>
              <a:t>t know what to offer </a:t>
            </a:r>
          </a:p>
        </p:txBody>
      </p:sp>
    </p:spTree>
    <p:extLst>
      <p:ext uri="{BB962C8B-B14F-4D97-AF65-F5344CB8AC3E}">
        <p14:creationId xmlns:p14="http://schemas.microsoft.com/office/powerpoint/2010/main" val="295386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Evoke CRB’s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Group itself is/ can be an evocative environment</a:t>
            </a:r>
          </a:p>
          <a:p>
            <a:r>
              <a:rPr lang="en-US" sz="4000" dirty="0" smtClean="0"/>
              <a:t>Increase evocativeness as members need more</a:t>
            </a:r>
          </a:p>
          <a:p>
            <a:r>
              <a:rPr lang="en-US" sz="4000" dirty="0" smtClean="0"/>
              <a:t>Decrease evocativeness as members become </a:t>
            </a:r>
            <a:r>
              <a:rPr lang="en-US" sz="4000" dirty="0" err="1" smtClean="0"/>
              <a:t>dysregulated</a:t>
            </a:r>
            <a:r>
              <a:rPr lang="en-US" sz="4000" dirty="0"/>
              <a:t>/</a:t>
            </a:r>
            <a:r>
              <a:rPr lang="en-US" sz="4000" dirty="0" smtClean="0"/>
              <a:t> overwhelmed </a:t>
            </a:r>
          </a:p>
        </p:txBody>
      </p:sp>
    </p:spTree>
    <p:extLst>
      <p:ext uri="{BB962C8B-B14F-4D97-AF65-F5344CB8AC3E}">
        <p14:creationId xmlns:p14="http://schemas.microsoft.com/office/powerpoint/2010/main" val="2459322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for CRB’s: Read your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Homework review/ approach</a:t>
            </a:r>
          </a:p>
          <a:p>
            <a:r>
              <a:rPr lang="en-US" sz="4000" dirty="0" smtClean="0"/>
              <a:t>Ability to self-regulate </a:t>
            </a:r>
          </a:p>
          <a:p>
            <a:r>
              <a:rPr lang="en-US" sz="4000" dirty="0" smtClean="0"/>
              <a:t>Intensity of emotion</a:t>
            </a:r>
          </a:p>
          <a:p>
            <a:endParaRPr lang="en-US" sz="4000" dirty="0" smtClean="0"/>
          </a:p>
          <a:p>
            <a:pPr marL="0" indent="0" algn="ctr">
              <a:buNone/>
            </a:pPr>
            <a:r>
              <a:rPr lang="en-US" sz="4400" i="1" dirty="0" smtClean="0"/>
              <a:t>How does your group feel to you when you lead it?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26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their CRB1’s?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Thwarts energy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4000" dirty="0"/>
              <a:t>M</a:t>
            </a:r>
            <a:r>
              <a:rPr lang="en-US" sz="4000" dirty="0" smtClean="0"/>
              <a:t>akes them misunderstood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4000" dirty="0" smtClean="0"/>
              <a:t>Keeps them distant</a:t>
            </a:r>
          </a:p>
          <a:p>
            <a:r>
              <a:rPr lang="en-US" sz="4000" dirty="0"/>
              <a:t>M</a:t>
            </a:r>
            <a:r>
              <a:rPr lang="en-US" sz="4000" dirty="0" smtClean="0"/>
              <a:t>akes you feel disconnected from them</a:t>
            </a:r>
          </a:p>
          <a:p>
            <a:r>
              <a:rPr lang="en-US" sz="4000" dirty="0" smtClean="0"/>
              <a:t>Generates confusion</a:t>
            </a:r>
          </a:p>
        </p:txBody>
      </p:sp>
    </p:spTree>
    <p:extLst>
      <p:ext uri="{BB962C8B-B14F-4D97-AF65-F5344CB8AC3E}">
        <p14:creationId xmlns:p14="http://schemas.microsoft.com/office/powerpoint/2010/main" val="3875529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CRB2’s/ Opposite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Excessively quiet</a:t>
            </a:r>
            <a:endParaRPr lang="en-US" sz="4000" dirty="0"/>
          </a:p>
          <a:p>
            <a:r>
              <a:rPr lang="en-US" sz="4000" dirty="0" smtClean="0"/>
              <a:t>Overly </a:t>
            </a:r>
            <a:r>
              <a:rPr lang="en-US" sz="4000" dirty="0"/>
              <a:t>d</a:t>
            </a:r>
            <a:r>
              <a:rPr lang="en-US" sz="4000" dirty="0" smtClean="0"/>
              <a:t>ominating </a:t>
            </a:r>
          </a:p>
          <a:p>
            <a:r>
              <a:rPr lang="en-US" sz="4000" dirty="0" smtClean="0"/>
              <a:t>Sarcastic</a:t>
            </a:r>
          </a:p>
          <a:p>
            <a:r>
              <a:rPr lang="en-US" sz="4000" dirty="0" smtClean="0"/>
              <a:t>Story telling</a:t>
            </a:r>
          </a:p>
          <a:p>
            <a:r>
              <a:rPr lang="en-US" sz="4000" dirty="0" smtClean="0"/>
              <a:t>Non-disclosing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6586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the Facts (p. 228)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prompted the emotion in group?</a:t>
            </a:r>
          </a:p>
          <a:p>
            <a:r>
              <a:rPr lang="en-US" sz="4000" dirty="0" smtClean="0"/>
              <a:t>What is the threat of having this emotion now, here, with us?</a:t>
            </a:r>
          </a:p>
          <a:p>
            <a:r>
              <a:rPr lang="en-US" sz="4000" dirty="0" smtClean="0"/>
              <a:t>What are you most worried about?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165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Here-and-now in DBT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Self-validation handout (Alan </a:t>
            </a:r>
            <a:r>
              <a:rPr lang="en-US" sz="3900" dirty="0" err="1"/>
              <a:t>Fruzetti</a:t>
            </a:r>
            <a:r>
              <a:rPr lang="en-US" sz="3900" dirty="0"/>
              <a:t>)/ </a:t>
            </a:r>
            <a:r>
              <a:rPr lang="en-US" sz="3900" dirty="0" smtClean="0"/>
              <a:t>(I feel, notice, want, think, observe)- Validation of others</a:t>
            </a:r>
          </a:p>
          <a:p>
            <a:r>
              <a:rPr lang="en-US" sz="3900" dirty="0" smtClean="0"/>
              <a:t>Observing/ describing emotion (282)</a:t>
            </a:r>
          </a:p>
          <a:p>
            <a:r>
              <a:rPr lang="en-US" sz="3900" dirty="0" smtClean="0"/>
              <a:t>Mindfulness to emotion (264)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48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DBT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 there anything you have applied in your groups that are “here-and-now”? </a:t>
            </a:r>
          </a:p>
          <a:p>
            <a:r>
              <a:rPr lang="en-US" sz="4400" dirty="0" smtClean="0"/>
              <a:t>Use mindfulness exercise to increase awareness of group experiences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557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1883"/>
            <a:ext cx="7772400" cy="3720352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</a:t>
            </a:r>
            <a:r>
              <a:rPr lang="en-US" dirty="0"/>
              <a:t>T</a:t>
            </a:r>
            <a:r>
              <a:rPr lang="en-US" dirty="0" smtClean="0"/>
              <a:t>he Growing </a:t>
            </a:r>
            <a:r>
              <a:rPr lang="en-US" dirty="0"/>
              <a:t>P</a:t>
            </a:r>
            <a:r>
              <a:rPr lang="en-US" dirty="0" smtClean="0"/>
              <a:t>ains </a:t>
            </a:r>
            <a:r>
              <a:rPr lang="en-US" dirty="0"/>
              <a:t>O</a:t>
            </a:r>
            <a:r>
              <a:rPr lang="en-US" dirty="0" smtClean="0"/>
              <a:t>f DBT Skills </a:t>
            </a:r>
            <a:r>
              <a:rPr lang="en-US" dirty="0"/>
              <a:t>G</a:t>
            </a:r>
            <a:r>
              <a:rPr lang="en-US" dirty="0" smtClean="0"/>
              <a:t>roups </a:t>
            </a:r>
            <a:r>
              <a:rPr lang="en-US" dirty="0"/>
              <a:t>W</a:t>
            </a:r>
            <a:r>
              <a:rPr lang="en-US" dirty="0" smtClean="0"/>
              <a:t>ith FAP: Creative Adaptations to Help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G</a:t>
            </a:r>
            <a:r>
              <a:rPr lang="en-US" dirty="0" smtClean="0"/>
              <a:t>roups </a:t>
            </a:r>
            <a:r>
              <a:rPr lang="en-US" dirty="0"/>
              <a:t>T</a:t>
            </a:r>
            <a:r>
              <a:rPr lang="en-US" dirty="0" smtClean="0"/>
              <a:t>hrive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8318"/>
            <a:ext cx="6400800" cy="1752600"/>
          </a:xfrm>
        </p:spPr>
        <p:txBody>
          <a:bodyPr/>
          <a:lstStyle/>
          <a:p>
            <a:r>
              <a:rPr lang="en-US" dirty="0" smtClean="0"/>
              <a:t>Renee Hoekstra, </a:t>
            </a:r>
            <a:r>
              <a:rPr lang="en-US" dirty="0" err="1" smtClean="0"/>
              <a:t>Psy.D</a:t>
            </a:r>
            <a:r>
              <a:rPr lang="en-US" dirty="0" smtClean="0"/>
              <a:t>. </a:t>
            </a:r>
          </a:p>
          <a:p>
            <a:r>
              <a:rPr lang="en-US" dirty="0" smtClean="0">
                <a:hlinkClick r:id="rId2"/>
              </a:rPr>
              <a:t>www.reneehoekstra.com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59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 and CRB’s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92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do you do that keeps people away when you are in pain? </a:t>
            </a:r>
          </a:p>
          <a:p>
            <a:r>
              <a:rPr lang="en-US" sz="4000" dirty="0" smtClean="0"/>
              <a:t>What do you do that prevents you from being vulnerable, raw, exposed, and open? </a:t>
            </a:r>
          </a:p>
          <a:p>
            <a:r>
              <a:rPr lang="en-US" sz="4000" dirty="0" smtClean="0"/>
              <a:t>Does this show up when you lead groups?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4685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2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 To Positives Sharing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211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Syllabus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US" sz="4000" dirty="0" smtClean="0"/>
              <a:t>My class on Human Sexuality </a:t>
            </a:r>
          </a:p>
          <a:p>
            <a:r>
              <a:rPr lang="en-US" sz="4000" dirty="0" smtClean="0"/>
              <a:t>New clients need to be oriented/ have a place to land </a:t>
            </a:r>
          </a:p>
          <a:p>
            <a:r>
              <a:rPr lang="en-US" sz="4000" dirty="0" smtClean="0"/>
              <a:t>Current clients need to be challenged/  step up to the plate </a:t>
            </a:r>
          </a:p>
          <a:p>
            <a:r>
              <a:rPr lang="en-US" sz="4000" dirty="0" smtClean="0"/>
              <a:t>Clients need DBT skills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853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regards to your distress this week, choose one of the following options: 1) Self-soothing (DBT skills) 2) write a compassionate letter to yourself and read it out loud in group 3) list 10 positive things you like/ value about yourself and be prepared to share it in group, or 4) Complete the </a:t>
            </a:r>
            <a:r>
              <a:rPr lang="en-US" dirty="0" err="1" smtClean="0"/>
              <a:t>Lovingkindness</a:t>
            </a:r>
            <a:r>
              <a:rPr lang="en-US" dirty="0" smtClean="0"/>
              <a:t> meditation (DBT skills)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51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FAP assignments in the 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Mid-Therapy questionnaire</a:t>
            </a:r>
          </a:p>
          <a:p>
            <a:r>
              <a:rPr lang="en-US" sz="4000" dirty="0" smtClean="0"/>
              <a:t>Life Events inventory </a:t>
            </a:r>
          </a:p>
          <a:p>
            <a:r>
              <a:rPr lang="en-US" sz="4000" dirty="0" smtClean="0"/>
              <a:t>Group Session Bridging Questionnaire </a:t>
            </a:r>
          </a:p>
          <a:p>
            <a:r>
              <a:rPr lang="en-US" sz="4000" dirty="0" smtClean="0"/>
              <a:t>CRAPS logs (Lists of Challenges, Risks taken, Appreciations of others this week, </a:t>
            </a:r>
            <a:r>
              <a:rPr lang="en-US" sz="4000" dirty="0" err="1" smtClean="0"/>
              <a:t>Prouds</a:t>
            </a:r>
            <a:r>
              <a:rPr lang="en-US" sz="4000" dirty="0" smtClean="0"/>
              <a:t>, and Self-care)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0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FAP handouts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www.faptherapy.com</a:t>
            </a:r>
            <a:r>
              <a:rPr lang="en-US" dirty="0" smtClean="0"/>
              <a:t> (Tools for therapists and researchers)</a:t>
            </a:r>
          </a:p>
          <a:p>
            <a:r>
              <a:rPr lang="en-US" dirty="0" smtClean="0"/>
              <a:t>A Guide to Functional Analytic Psychotherapy: Awareness, Courage, Love, and Behaviorism </a:t>
            </a:r>
            <a:r>
              <a:rPr lang="en-US" i="1" dirty="0" smtClean="0"/>
              <a:t>by Tsai, R. </a:t>
            </a:r>
            <a:r>
              <a:rPr lang="en-US" i="1" dirty="0" err="1" smtClean="0"/>
              <a:t>Kohlenberg</a:t>
            </a:r>
            <a:r>
              <a:rPr lang="en-US" i="1" dirty="0" smtClean="0"/>
              <a:t>, </a:t>
            </a:r>
            <a:r>
              <a:rPr lang="en-US" i="1" dirty="0" err="1" smtClean="0"/>
              <a:t>Kanter</a:t>
            </a:r>
            <a:r>
              <a:rPr lang="en-US" i="1" dirty="0" smtClean="0"/>
              <a:t>, B. </a:t>
            </a:r>
            <a:r>
              <a:rPr lang="en-US" i="1" dirty="0" err="1" smtClean="0"/>
              <a:t>Kohlenberg</a:t>
            </a:r>
            <a:r>
              <a:rPr lang="en-US" i="1" dirty="0" smtClean="0"/>
              <a:t>, </a:t>
            </a:r>
            <a:r>
              <a:rPr lang="en-US" i="1" dirty="0" err="1" smtClean="0"/>
              <a:t>Follette</a:t>
            </a:r>
            <a:r>
              <a:rPr lang="en-US" i="1" dirty="0" smtClean="0"/>
              <a:t>, and Callaghan (2009)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89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Orienting and Educating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Dr. Hoekstra’s Guide to a Behavioral Application to Group Therapy </a:t>
            </a:r>
          </a:p>
          <a:p>
            <a:r>
              <a:rPr lang="en-US" dirty="0" smtClean="0"/>
              <a:t>Unique way to tie DBT skills group targets with FAP targets and orient client to a behavioral way of thinking </a:t>
            </a:r>
          </a:p>
          <a:p>
            <a:pPr marL="0" indent="0" algn="ctr">
              <a:buNone/>
            </a:pPr>
            <a:r>
              <a:rPr lang="en-US" sz="4000" dirty="0" smtClean="0"/>
              <a:t>Available for a small fee at </a:t>
            </a:r>
            <a:r>
              <a:rPr lang="en-US" sz="4000" dirty="0" smtClean="0">
                <a:hlinkClick r:id="rId2"/>
              </a:rPr>
              <a:t>www.reneehoekstra.com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0643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Material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Behavior Chain as a written assignment</a:t>
            </a:r>
          </a:p>
          <a:p>
            <a:r>
              <a:rPr lang="en-US" sz="3600" i="1" dirty="0" smtClean="0"/>
              <a:t>ACT Made Simple </a:t>
            </a:r>
            <a:r>
              <a:rPr lang="en-US" sz="3600" dirty="0" smtClean="0"/>
              <a:t>by Russ Harris (lots of worksheets)</a:t>
            </a:r>
          </a:p>
          <a:p>
            <a:r>
              <a:rPr lang="en-US" sz="3600" dirty="0" smtClean="0"/>
              <a:t>Focus on in group interactions: Written statements to other group members expressing appreciations, growth, progress, or inspirations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0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Disclosures (support):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Relevant </a:t>
            </a:r>
            <a:r>
              <a:rPr lang="en-US" sz="3600" dirty="0"/>
              <a:t>Financial Relationships: </a:t>
            </a:r>
          </a:p>
          <a:p>
            <a:r>
              <a:rPr lang="en-US" sz="3600" dirty="0" smtClean="0"/>
              <a:t>Self-Employed</a:t>
            </a:r>
          </a:p>
          <a:p>
            <a:r>
              <a:rPr lang="en-US" sz="3600" dirty="0" smtClean="0"/>
              <a:t>Author of </a:t>
            </a:r>
            <a:r>
              <a:rPr lang="en-US" sz="3600" i="1" dirty="0" smtClean="0"/>
              <a:t>The Emotional Extremists’ Guide to Handling Cartoon Elephants </a:t>
            </a:r>
            <a:endParaRPr lang="en-US" sz="3600" i="1" dirty="0"/>
          </a:p>
          <a:p>
            <a:r>
              <a:rPr lang="en-US" sz="3300" dirty="0" smtClean="0"/>
              <a:t>PDF: </a:t>
            </a:r>
            <a:r>
              <a:rPr lang="en-US" sz="3300" i="1" dirty="0" smtClean="0"/>
              <a:t>Dr. Hoekstra’s Primer on the Application of Behavioral Therapy for Group </a:t>
            </a:r>
            <a:endParaRPr lang="en-US" sz="3300" i="1" dirty="0"/>
          </a:p>
          <a:p>
            <a:endParaRPr lang="en-US" sz="3300" dirty="0"/>
          </a:p>
          <a:p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67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clients leave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End of Therapy Letter (in book) </a:t>
            </a:r>
          </a:p>
          <a:p>
            <a:r>
              <a:rPr lang="en-US" sz="3600" dirty="0" smtClean="0"/>
              <a:t>Appreciations, growth, highlights, improvements, wishes, encouragements, what they need going forward</a:t>
            </a:r>
          </a:p>
          <a:p>
            <a:r>
              <a:rPr lang="en-US" sz="3600" dirty="0" smtClean="0"/>
              <a:t>Like a handwritten Mini-Case Conceptualization in client friendly terms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5584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800" dirty="0" smtClean="0"/>
              <a:t>Renee Hoekstra, Psy.D.</a:t>
            </a: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www.reneehoekstra.com</a:t>
            </a:r>
            <a:r>
              <a:rPr lang="en-US" sz="4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41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077" y="422499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146" y="6164995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175" y="685800"/>
            <a:ext cx="63626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CE credit for this </a:t>
            </a:r>
          </a:p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7154" y="2286000"/>
            <a:ext cx="539442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40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have your </a:t>
            </a:r>
          </a:p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attendance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tracked.</a:t>
            </a:r>
            <a:endParaRPr lang="en-US" sz="40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874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53" y="34004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146" y="6164995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399057"/>
            <a:ext cx="50432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</a:t>
            </a:r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credit </a:t>
            </a:r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session</a:t>
            </a:r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7080" y="1000886"/>
            <a:ext cx="33137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24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out.</a:t>
            </a:r>
            <a:endParaRPr lang="en-US" sz="24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5118" y="2876238"/>
            <a:ext cx="642247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did you think?....</a:t>
            </a:r>
          </a:p>
          <a:p>
            <a:pPr algn="ctr"/>
            <a:endParaRPr lang="en-US" sz="12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complete </a:t>
            </a:r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3 </a:t>
            </a:r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 </a:t>
            </a:r>
            <a:r>
              <a:rPr lang="en-US" sz="2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quickeval</a:t>
            </a:r>
            <a:endParaRPr lang="en-US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session at</a:t>
            </a:r>
          </a:p>
          <a:p>
            <a:pPr algn="ctr"/>
            <a:r>
              <a:rPr lang="en-US" sz="3000" dirty="0" smtClean="0">
                <a:ln w="0"/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sz="3000" dirty="0">
                <a:ln w="0"/>
                <a:solidFill>
                  <a:schemeClr val="accent6">
                    <a:lumMod val="75000"/>
                  </a:schemeClr>
                </a:solidFill>
              </a:rPr>
              <a:t>contextualscience.org/quickeval</a:t>
            </a:r>
          </a:p>
          <a:p>
            <a:pPr algn="ctr"/>
            <a:endParaRPr lang="en-US" sz="30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was presentation was session </a:t>
            </a:r>
            <a:r>
              <a:rPr lang="en-US" sz="3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 </a:t>
            </a:r>
            <a:r>
              <a:rPr lang="en-US" sz="30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55</a:t>
            </a:r>
            <a:r>
              <a:rPr lang="en-US" sz="30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3000" b="1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31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DBT Training?</a:t>
            </a:r>
          </a:p>
          <a:p>
            <a:r>
              <a:rPr lang="en-US" sz="4000" dirty="0" smtClean="0"/>
              <a:t>Leading DBT groups for 2, 5, 7+ years? </a:t>
            </a:r>
          </a:p>
          <a:p>
            <a:r>
              <a:rPr lang="en-US" sz="4000" dirty="0" smtClean="0"/>
              <a:t>Group therapy class in graduate school (or group specific certification)?</a:t>
            </a:r>
          </a:p>
          <a:p>
            <a:r>
              <a:rPr lang="en-US" sz="4000" dirty="0" smtClean="0"/>
              <a:t>FAP Training/ FAP intensive?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688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Group assessment </a:t>
            </a:r>
          </a:p>
          <a:p>
            <a:r>
              <a:rPr lang="en-US" sz="4400" dirty="0" smtClean="0"/>
              <a:t>DBT material in group </a:t>
            </a:r>
          </a:p>
          <a:p>
            <a:r>
              <a:rPr lang="en-US" sz="4400" dirty="0" smtClean="0"/>
              <a:t>FAP interventions </a:t>
            </a:r>
          </a:p>
          <a:p>
            <a:r>
              <a:rPr lang="en-US" sz="4400" dirty="0" smtClean="0"/>
              <a:t>Audience participation and self- assessment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712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Mindfulness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1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 your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Who are your group members?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Who are my group members?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06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you need to be asking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Who are your group members? </a:t>
            </a:r>
          </a:p>
          <a:p>
            <a:endParaRPr lang="en-US" sz="4400" dirty="0" smtClean="0"/>
          </a:p>
          <a:p>
            <a:r>
              <a:rPr lang="en-US" sz="4400" dirty="0" smtClean="0"/>
              <a:t>What do they need now? </a:t>
            </a:r>
          </a:p>
          <a:p>
            <a:endParaRPr lang="en-US" sz="4400" dirty="0" smtClean="0"/>
          </a:p>
          <a:p>
            <a:r>
              <a:rPr lang="en-US" sz="4400" dirty="0" smtClean="0"/>
              <a:t>What will it take to get them there? </a:t>
            </a:r>
          </a:p>
        </p:txBody>
      </p:sp>
    </p:spTree>
    <p:extLst>
      <p:ext uri="{BB962C8B-B14F-4D97-AF65-F5344CB8AC3E}">
        <p14:creationId xmlns:p14="http://schemas.microsoft.com/office/powerpoint/2010/main" val="210218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FAP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Clinically Relevant Behaviors (CRB’s) are in-session (happening now in the group) occurrences of client’s daily life problems, and are categorized as  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1) Problems (CRB1’s)</a:t>
            </a:r>
          </a:p>
          <a:p>
            <a:pPr marL="0" indent="0" algn="ctr">
              <a:buNone/>
            </a:pPr>
            <a:r>
              <a:rPr lang="en-US" sz="4000" dirty="0" smtClean="0"/>
              <a:t>2) Improvements (CRB2’s)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010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998</Words>
  <Application>Microsoft Macintosh PowerPoint</Application>
  <PresentationFormat>On-screen Show (4:3)</PresentationFormat>
  <Paragraphs>146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Navigating The Growing Pains Of DBT Skills Groups With FAP: Creative Adaptations to Help Your Groups Thrive  </vt:lpstr>
      <vt:lpstr>Disclosures (support):</vt:lpstr>
      <vt:lpstr>You?</vt:lpstr>
      <vt:lpstr>Overview</vt:lpstr>
      <vt:lpstr>Mindfulness </vt:lpstr>
      <vt:lpstr>Who is in your group </vt:lpstr>
      <vt:lpstr>What you need to be asking</vt:lpstr>
      <vt:lpstr>Overview of FAP </vt:lpstr>
      <vt:lpstr>Overview of FAP: Group Leader</vt:lpstr>
      <vt:lpstr>Unsettled Groups </vt:lpstr>
      <vt:lpstr>DBT Groups Ready For More </vt:lpstr>
      <vt:lpstr>Evoke CRB’s </vt:lpstr>
      <vt:lpstr>Watch for CRB’s: Read your group</vt:lpstr>
      <vt:lpstr>What are their CRB1’s? </vt:lpstr>
      <vt:lpstr>CRB2’s/ Opposite Action </vt:lpstr>
      <vt:lpstr>Check the Facts (p. 228)</vt:lpstr>
      <vt:lpstr>Here-and-now in DBT </vt:lpstr>
      <vt:lpstr>Other DBT material</vt:lpstr>
      <vt:lpstr>Mindfulness</vt:lpstr>
      <vt:lpstr>What do you do?</vt:lpstr>
      <vt:lpstr>Self-Assessment </vt:lpstr>
      <vt:lpstr>Mindful To Positives Sharing </vt:lpstr>
      <vt:lpstr>Flexible Syllabus </vt:lpstr>
      <vt:lpstr>Cluster Options </vt:lpstr>
      <vt:lpstr>Implementing FAP assignments in the homework </vt:lpstr>
      <vt:lpstr>Where to find FAP handouts</vt:lpstr>
      <vt:lpstr>Orienting and Educating </vt:lpstr>
      <vt:lpstr>Other Material </vt:lpstr>
      <vt:lpstr>When clients leave </vt:lpstr>
      <vt:lpstr>Thank you!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DBT and FAP groups </dc:title>
  <dc:creator>Renee Hoekstra</dc:creator>
  <cp:lastModifiedBy>Renee Hoekstra</cp:lastModifiedBy>
  <cp:revision>37</cp:revision>
  <cp:lastPrinted>2016-06-06T00:09:39Z</cp:lastPrinted>
  <dcterms:created xsi:type="dcterms:W3CDTF">2016-04-05T19:49:08Z</dcterms:created>
  <dcterms:modified xsi:type="dcterms:W3CDTF">2016-06-10T00:22:25Z</dcterms:modified>
</cp:coreProperties>
</file>